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425" r:id="rId6"/>
    <p:sldId id="426" r:id="rId7"/>
    <p:sldId id="427" r:id="rId8"/>
    <p:sldId id="428" r:id="rId9"/>
    <p:sldId id="429" r:id="rId10"/>
    <p:sldId id="390" r:id="rId11"/>
    <p:sldId id="391" r:id="rId12"/>
    <p:sldId id="392" r:id="rId13"/>
    <p:sldId id="393" r:id="rId14"/>
    <p:sldId id="389" r:id="rId15"/>
    <p:sldId id="394" r:id="rId16"/>
    <p:sldId id="395" r:id="rId17"/>
    <p:sldId id="399" r:id="rId18"/>
    <p:sldId id="396" r:id="rId19"/>
    <p:sldId id="400" r:id="rId20"/>
    <p:sldId id="401" r:id="rId21"/>
    <p:sldId id="403" r:id="rId22"/>
    <p:sldId id="419" r:id="rId23"/>
    <p:sldId id="402" r:id="rId24"/>
    <p:sldId id="404" r:id="rId25"/>
    <p:sldId id="397" r:id="rId26"/>
    <p:sldId id="558" r:id="rId27"/>
    <p:sldId id="405" r:id="rId28"/>
    <p:sldId id="409" r:id="rId29"/>
    <p:sldId id="407" r:id="rId30"/>
    <p:sldId id="408" r:id="rId31"/>
    <p:sldId id="415" r:id="rId32"/>
    <p:sldId id="411" r:id="rId33"/>
    <p:sldId id="423" r:id="rId34"/>
    <p:sldId id="27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lins, Wesley C (US)" initials="MWC(" lastIdx="11" clrIdx="0">
    <p:extLst>
      <p:ext uri="{19B8F6BF-5375-455C-9EA6-DF929625EA0E}">
        <p15:presenceInfo xmlns:p15="http://schemas.microsoft.com/office/powerpoint/2012/main" userId="Mullins, Wesley C (US)" providerId="None"/>
      </p:ext>
    </p:extLst>
  </p:cmAuthor>
  <p:cmAuthor id="2" name="McKeough, Samantha (US)" initials="MS(" lastIdx="2" clrIdx="1">
    <p:extLst>
      <p:ext uri="{19B8F6BF-5375-455C-9EA6-DF929625EA0E}">
        <p15:presenceInfo xmlns:p15="http://schemas.microsoft.com/office/powerpoint/2012/main" userId="McKeough, Samantha (US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6C"/>
    <a:srgbClr val="63666A"/>
    <a:srgbClr val="A1A3A6"/>
    <a:srgbClr val="00A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6357" autoAdjust="0"/>
  </p:normalViewPr>
  <p:slideViewPr>
    <p:cSldViewPr snapToGrid="0" showGuides="1">
      <p:cViewPr varScale="1">
        <p:scale>
          <a:sx n="91" d="100"/>
          <a:sy n="91" d="100"/>
        </p:scale>
        <p:origin x="156" y="84"/>
      </p:cViewPr>
      <p:guideLst>
        <p:guide pos="3840"/>
        <p:guide orient="horz" pos="216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view3D>
      <c:rotX val="45"/>
      <c:rotY val="295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5.2805280528052799E-2"/>
          <c:y val="0.10403397027601299"/>
          <c:w val="0.89438943894390199"/>
          <c:h val="0.79405520169853405"/>
        </c:manualLayout>
      </c:layout>
      <c:pie3D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2016 Sales</c:v>
                </c:pt>
              </c:strCache>
            </c:strRef>
          </c:tx>
          <c:spPr>
            <a:solidFill>
              <a:schemeClr val="accent1"/>
            </a:solidFill>
            <a:ln w="12634">
              <a:solidFill>
                <a:srgbClr val="E03C31"/>
              </a:solidFill>
              <a:prstDash val="solid"/>
            </a:ln>
            <a:scene3d>
              <a:camera prst="orthographicFront"/>
              <a:lightRig rig="threePt" dir="t"/>
            </a:scene3d>
            <a:sp3d>
              <a:bevelT/>
              <a:contourClr>
                <a:srgbClr val="000000"/>
              </a:contourClr>
            </a:sp3d>
          </c:spPr>
          <c:explosion val="3"/>
          <c:dPt>
            <c:idx val="0"/>
            <c:bubble3D val="0"/>
            <c:spPr>
              <a:solidFill>
                <a:srgbClr val="002F6C"/>
              </a:solidFill>
              <a:ln w="12634">
                <a:solidFill>
                  <a:srgbClr val="E03C31"/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131-495F-8FC1-2E450AF87841}"/>
              </c:ext>
            </c:extLst>
          </c:dPt>
          <c:dPt>
            <c:idx val="1"/>
            <c:bubble3D val="0"/>
            <c:spPr>
              <a:solidFill>
                <a:srgbClr val="005E5D"/>
              </a:solidFill>
              <a:ln w="12634">
                <a:solidFill>
                  <a:srgbClr val="E03C31"/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131-495F-8FC1-2E450AF87841}"/>
              </c:ext>
            </c:extLst>
          </c:dPt>
          <c:dPt>
            <c:idx val="2"/>
            <c:bubble3D val="0"/>
            <c:spPr>
              <a:solidFill>
                <a:srgbClr val="00968F"/>
              </a:solidFill>
              <a:ln w="12634">
                <a:solidFill>
                  <a:srgbClr val="E03C31"/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131-495F-8FC1-2E450AF87841}"/>
              </c:ext>
            </c:extLst>
          </c:dPt>
          <c:dPt>
            <c:idx val="3"/>
            <c:bubble3D val="0"/>
            <c:spPr>
              <a:solidFill>
                <a:srgbClr val="007396"/>
              </a:solidFill>
              <a:ln w="12634">
                <a:solidFill>
                  <a:srgbClr val="E03C31"/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131-495F-8FC1-2E450AF87841}"/>
              </c:ext>
            </c:extLst>
          </c:dPt>
          <c:dPt>
            <c:idx val="4"/>
            <c:bubble3D val="0"/>
            <c:spPr>
              <a:solidFill>
                <a:srgbClr val="00A3E0"/>
              </a:solidFill>
              <a:ln w="12634">
                <a:solidFill>
                  <a:srgbClr val="E03C31"/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131-495F-8FC1-2E450AF87841}"/>
              </c:ext>
            </c:extLst>
          </c:dPt>
          <c:dPt>
            <c:idx val="5"/>
            <c:bubble3D val="0"/>
            <c:spPr>
              <a:solidFill>
                <a:srgbClr val="046A38"/>
              </a:solidFill>
              <a:ln w="12634">
                <a:solidFill>
                  <a:srgbClr val="E03C31"/>
                </a:solidFill>
                <a:prstDash val="solid"/>
              </a:ln>
              <a:scene3d>
                <a:camera prst="orthographicFront"/>
                <a:lightRig rig="threePt" dir="t"/>
              </a:scene3d>
              <a:sp3d>
                <a:bevelT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131-495F-8FC1-2E450AF87841}"/>
              </c:ext>
            </c:extLst>
          </c:dPt>
          <c:cat>
            <c:strRef>
              <c:f>Sheet1!$B$1:$G$1</c:f>
              <c:strCache>
                <c:ptCount val="6"/>
                <c:pt idx="0">
                  <c:v>Systems Engineering</c:v>
                </c:pt>
                <c:pt idx="1">
                  <c:v>Logistics and Sustainment Engineering</c:v>
                </c:pt>
                <c:pt idx="2">
                  <c:v>Electrical Engineering</c:v>
                </c:pt>
                <c:pt idx="3">
                  <c:v>Mechanical Engineering</c:v>
                </c:pt>
                <c:pt idx="4">
                  <c:v>Software Engineering</c:v>
                </c:pt>
                <c:pt idx="5">
                  <c:v>Test Engineering</c:v>
                </c:pt>
              </c:strCache>
            </c:strRef>
          </c:cat>
          <c:val>
            <c:numRef>
              <c:f>Sheet1!$B$2:$G$2</c:f>
              <c:numCache>
                <c:formatCode>0.0%</c:formatCode>
                <c:ptCount val="6"/>
                <c:pt idx="0">
                  <c:v>0.25</c:v>
                </c:pt>
                <c:pt idx="1">
                  <c:v>0.27</c:v>
                </c:pt>
                <c:pt idx="2">
                  <c:v>0.18</c:v>
                </c:pt>
                <c:pt idx="3">
                  <c:v>0.14000000000000001</c:v>
                </c:pt>
                <c:pt idx="4">
                  <c:v>0.09</c:v>
                </c:pt>
                <c:pt idx="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131-495F-8FC1-2E450AF87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25268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791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B0925-D018-4694-8BD2-B89F172BCC04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1C376-EA5F-40EB-B5C9-F210D82C3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8753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F5D99-016A-414A-B5D0-2B391DB0FAA8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5F514-E216-4B0B-9B33-6FEA2EC08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886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0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04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66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09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6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2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9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66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91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0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37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3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83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4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78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87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27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3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5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1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332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19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7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3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0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33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51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F514-E216-4B0B-9B33-6FEA2EC08A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5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755110" y="3084382"/>
            <a:ext cx="10684021" cy="6123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755110" y="3981389"/>
            <a:ext cx="10684021" cy="6123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755110" y="4232439"/>
            <a:ext cx="10684021" cy="6123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59" y="5014795"/>
            <a:ext cx="4948480" cy="1195882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55111" y="2221008"/>
            <a:ext cx="10684021" cy="8633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PRESENTATION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2F2304-E10E-409A-8EC0-9EA1FFDD341B}"/>
              </a:ext>
            </a:extLst>
          </p:cNvPr>
          <p:cNvSpPr/>
          <p:nvPr userDrawn="1"/>
        </p:nvSpPr>
        <p:spPr>
          <a:xfrm>
            <a:off x="118872" y="6309360"/>
            <a:ext cx="4151376" cy="530352"/>
          </a:xfrm>
          <a:prstGeom prst="rect">
            <a:avLst/>
          </a:prstGeom>
          <a:solidFill>
            <a:srgbClr val="002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5F4D4-BD32-461E-895F-CA93931579DD}"/>
              </a:ext>
            </a:extLst>
          </p:cNvPr>
          <p:cNvSpPr/>
          <p:nvPr userDrawn="1"/>
        </p:nvSpPr>
        <p:spPr>
          <a:xfrm>
            <a:off x="10296144" y="6309360"/>
            <a:ext cx="1895856" cy="530352"/>
          </a:xfrm>
          <a:prstGeom prst="rect">
            <a:avLst/>
          </a:prstGeom>
          <a:solidFill>
            <a:srgbClr val="002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002F6C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</p:spTree>
    <p:extLst>
      <p:ext uri="{BB962C8B-B14F-4D97-AF65-F5344CB8AC3E}">
        <p14:creationId xmlns:p14="http://schemas.microsoft.com/office/powerpoint/2010/main" val="74320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00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90" y="2397012"/>
            <a:ext cx="8125218" cy="19635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68BCA9-31D3-4811-8C20-34B3F6E12E1A}"/>
              </a:ext>
            </a:extLst>
          </p:cNvPr>
          <p:cNvSpPr/>
          <p:nvPr userDrawn="1"/>
        </p:nvSpPr>
        <p:spPr>
          <a:xfrm>
            <a:off x="10296144" y="6309360"/>
            <a:ext cx="1895856" cy="530352"/>
          </a:xfrm>
          <a:prstGeom prst="rect">
            <a:avLst/>
          </a:prstGeom>
          <a:solidFill>
            <a:srgbClr val="002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D8A1A4-ADCD-4E11-B09D-D19C14BAC242}"/>
              </a:ext>
            </a:extLst>
          </p:cNvPr>
          <p:cNvSpPr/>
          <p:nvPr userDrawn="1"/>
        </p:nvSpPr>
        <p:spPr>
          <a:xfrm>
            <a:off x="118872" y="6309360"/>
            <a:ext cx="4151376" cy="530352"/>
          </a:xfrm>
          <a:prstGeom prst="rect">
            <a:avLst/>
          </a:prstGeom>
          <a:solidFill>
            <a:srgbClr val="002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1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lue Header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370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002F6C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151569" y="2594573"/>
            <a:ext cx="5040431" cy="3246765"/>
          </a:xfrm>
          <a:prstGeom prst="rect">
            <a:avLst/>
          </a:prstGeom>
          <a:solidFill>
            <a:srgbClr val="FFFFFF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358796" y="2737125"/>
            <a:ext cx="4625974" cy="296166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tIns="91440" bIns="91440" anchor="ctr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4000" kern="1200" cap="all" baseline="0">
                <a:solidFill>
                  <a:srgbClr val="00A3E0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ADD MESSAGE                HERE.</a:t>
            </a:r>
          </a:p>
        </p:txBody>
      </p:sp>
    </p:spTree>
    <p:extLst>
      <p:ext uri="{BB962C8B-B14F-4D97-AF65-F5344CB8AC3E}">
        <p14:creationId xmlns:p14="http://schemas.microsoft.com/office/powerpoint/2010/main" val="154531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White Header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370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151569" y="2594573"/>
            <a:ext cx="5040431" cy="3246765"/>
          </a:xfrm>
          <a:prstGeom prst="rect">
            <a:avLst/>
          </a:prstGeom>
          <a:solidFill>
            <a:srgbClr val="FFFFFF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358796" y="2737125"/>
            <a:ext cx="4625974" cy="296166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tIns="91440" bIns="91440" anchor="ctr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4000" kern="1200" cap="all" baseline="0">
                <a:solidFill>
                  <a:srgbClr val="00A3E0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ADD MESSAGE                HERE.</a:t>
            </a:r>
          </a:p>
        </p:txBody>
      </p:sp>
    </p:spTree>
    <p:extLst>
      <p:ext uri="{BB962C8B-B14F-4D97-AF65-F5344CB8AC3E}">
        <p14:creationId xmlns:p14="http://schemas.microsoft.com/office/powerpoint/2010/main" val="341963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lu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370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002F6C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</p:spTree>
    <p:extLst>
      <p:ext uri="{BB962C8B-B14F-4D97-AF65-F5344CB8AC3E}">
        <p14:creationId xmlns:p14="http://schemas.microsoft.com/office/powerpoint/2010/main" val="317999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Whit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370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</p:spTree>
    <p:extLst>
      <p:ext uri="{BB962C8B-B14F-4D97-AF65-F5344CB8AC3E}">
        <p14:creationId xmlns:p14="http://schemas.microsoft.com/office/powerpoint/2010/main" val="249865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out Header">
    <p:bg>
      <p:bgPr>
        <a:gradFill>
          <a:gsLst>
            <a:gs pos="0">
              <a:schemeClr val="bg1"/>
            </a:gs>
            <a:gs pos="91000">
              <a:schemeClr val="bg1"/>
            </a:gs>
            <a:gs pos="91000">
              <a:srgbClr val="002F6C"/>
            </a:gs>
            <a:gs pos="100000">
              <a:srgbClr val="002F6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358796" y="2737125"/>
            <a:ext cx="4625974" cy="296166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4000" kern="1200" cap="all" baseline="0">
                <a:solidFill>
                  <a:srgbClr val="00A3E0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ADD MESSAGE                HERE.</a:t>
            </a:r>
          </a:p>
        </p:txBody>
      </p:sp>
    </p:spTree>
    <p:extLst>
      <p:ext uri="{BB962C8B-B14F-4D97-AF65-F5344CB8AC3E}">
        <p14:creationId xmlns:p14="http://schemas.microsoft.com/office/powerpoint/2010/main" val="247684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solidFill>
          <a:srgbClr val="00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55111" y="2613367"/>
            <a:ext cx="10684021" cy="8633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TRANSITION TITLE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755110" y="3536666"/>
            <a:ext cx="10684021" cy="6123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TRANSITION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77D255-4964-4EC2-A342-3723E06A48ED}"/>
              </a:ext>
            </a:extLst>
          </p:cNvPr>
          <p:cNvSpPr/>
          <p:nvPr userDrawn="1"/>
        </p:nvSpPr>
        <p:spPr>
          <a:xfrm>
            <a:off x="10296144" y="6309360"/>
            <a:ext cx="1895856" cy="530352"/>
          </a:xfrm>
          <a:prstGeom prst="rect">
            <a:avLst/>
          </a:prstGeom>
          <a:solidFill>
            <a:srgbClr val="002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E6458-7578-476D-AA06-A600BAB09547}"/>
              </a:ext>
            </a:extLst>
          </p:cNvPr>
          <p:cNvSpPr/>
          <p:nvPr userDrawn="1"/>
        </p:nvSpPr>
        <p:spPr>
          <a:xfrm>
            <a:off x="118872" y="6309360"/>
            <a:ext cx="4151376" cy="530352"/>
          </a:xfrm>
          <a:prstGeom prst="rect">
            <a:avLst/>
          </a:prstGeom>
          <a:solidFill>
            <a:srgbClr val="002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002F6C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358796" y="2737125"/>
            <a:ext cx="4625974" cy="2961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4000" kern="1200" cap="all" baseline="0">
                <a:solidFill>
                  <a:srgbClr val="00A3E0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ADD MESSAGE                HERE.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533399" y="1311425"/>
            <a:ext cx="6096000" cy="4387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63666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enter text.</a:t>
            </a:r>
          </a:p>
        </p:txBody>
      </p:sp>
    </p:spTree>
    <p:extLst>
      <p:ext uri="{BB962C8B-B14F-4D97-AF65-F5344CB8AC3E}">
        <p14:creationId xmlns:p14="http://schemas.microsoft.com/office/powerpoint/2010/main" val="282797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002F6C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358796" y="2737125"/>
            <a:ext cx="4625974" cy="2961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4000" kern="1200" cap="all" baseline="0">
                <a:solidFill>
                  <a:srgbClr val="00A3E0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ADD MESSAGE                HERE.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533399" y="1311425"/>
            <a:ext cx="6096000" cy="438736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solidFill>
                  <a:srgbClr val="63666A"/>
                </a:solidFill>
                <a:latin typeface="+mn-lt"/>
              </a:defRPr>
            </a:lvl1pPr>
            <a:lvl2pPr>
              <a:defRPr sz="1800">
                <a:solidFill>
                  <a:srgbClr val="63666A"/>
                </a:solidFill>
              </a:defRPr>
            </a:lvl2pPr>
            <a:lvl3pPr>
              <a:defRPr sz="1800">
                <a:solidFill>
                  <a:srgbClr val="63666A"/>
                </a:solidFill>
              </a:defRPr>
            </a:lvl3pPr>
            <a:lvl4pPr>
              <a:defRPr>
                <a:solidFill>
                  <a:srgbClr val="63666A"/>
                </a:solidFill>
              </a:defRPr>
            </a:lvl4pPr>
          </a:lstStyle>
          <a:p>
            <a:pPr lvl="0"/>
            <a:r>
              <a:rPr lang="en-US" dirty="0"/>
              <a:t>Click to enter bulleted text.</a:t>
            </a:r>
          </a:p>
        </p:txBody>
      </p:sp>
    </p:spTree>
    <p:extLst>
      <p:ext uri="{BB962C8B-B14F-4D97-AF65-F5344CB8AC3E}">
        <p14:creationId xmlns:p14="http://schemas.microsoft.com/office/powerpoint/2010/main" val="89811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604488-B1F5-46D7-ADC5-3E585E132D20}"/>
              </a:ext>
            </a:extLst>
          </p:cNvPr>
          <p:cNvSpPr/>
          <p:nvPr userDrawn="1"/>
        </p:nvSpPr>
        <p:spPr>
          <a:xfrm>
            <a:off x="0" y="6237028"/>
            <a:ext cx="12192000" cy="641100"/>
          </a:xfrm>
          <a:prstGeom prst="rect">
            <a:avLst/>
          </a:prstGeom>
          <a:solidFill>
            <a:srgbClr val="002F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25ED252-C04D-471B-8A14-F42A632A3B7E}"/>
              </a:ext>
            </a:extLst>
          </p:cNvPr>
          <p:cNvSpPr txBox="1">
            <a:spLocks/>
          </p:cNvSpPr>
          <p:nvPr userDrawn="1"/>
        </p:nvSpPr>
        <p:spPr>
          <a:xfrm>
            <a:off x="118693" y="6366995"/>
            <a:ext cx="4193946" cy="393741"/>
          </a:xfrm>
          <a:prstGeom prst="rect">
            <a:avLst/>
          </a:prstGeom>
          <a:solidFill>
            <a:srgbClr val="002F6C"/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E-WEEK KICKOFF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ABC94-4537-4C57-B6BE-1B037D80731D}"/>
              </a:ext>
            </a:extLst>
          </p:cNvPr>
          <p:cNvSpPr txBox="1">
            <a:spLocks/>
          </p:cNvSpPr>
          <p:nvPr userDrawn="1"/>
        </p:nvSpPr>
        <p:spPr>
          <a:xfrm>
            <a:off x="4364476" y="6341003"/>
            <a:ext cx="3463048" cy="416342"/>
          </a:xfrm>
          <a:prstGeom prst="rect">
            <a:avLst/>
          </a:prstGeom>
          <a:solidFill>
            <a:srgbClr val="002F6C"/>
          </a:solidFill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9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E-WEEK PROPRIETARY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5E6F1-6DCF-429F-BE74-47FC2018EDD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16" y="6370886"/>
            <a:ext cx="1722797" cy="4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0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7" r:id="rId4"/>
    <p:sldLayoutId id="2147483658" r:id="rId5"/>
    <p:sldLayoutId id="2147483651" r:id="rId6"/>
    <p:sldLayoutId id="2147483652" r:id="rId7"/>
    <p:sldLayoutId id="2147483653" r:id="rId8"/>
    <p:sldLayoutId id="2147483656" r:id="rId9"/>
    <p:sldLayoutId id="2147483654" r:id="rId10"/>
    <p:sldLayoutId id="21474836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d53rZs5fs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time_continue=165&amp;v=pzZGvypreXQ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r-communication/all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Excel_Worksheet1.xls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High School robotics competition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https://www.youtube.com/watch?v=Gd53rZs5fsY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https://www.youtube.com/watch?time_continue=165&amp;v=pzZGvypreXQ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E-week 2020 kickoff</a:t>
            </a:r>
          </a:p>
        </p:txBody>
      </p:sp>
    </p:spTree>
    <p:extLst>
      <p:ext uri="{BB962C8B-B14F-4D97-AF65-F5344CB8AC3E}">
        <p14:creationId xmlns:p14="http://schemas.microsoft.com/office/powerpoint/2010/main" val="92571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91AE6C-1022-4B0E-8ADD-F616ACE99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the E-Week 2020 theme 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C8FFA-3676-4205-8582-DDFB75B2E3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vengers infinity war background">
            <a:extLst>
              <a:ext uri="{FF2B5EF4-FFF2-40B4-BE49-F238E27FC236}">
                <a16:creationId xmlns:a16="http://schemas.microsoft.com/office/drawing/2014/main" id="{8FB92121-3CA3-4722-8670-F5399F51C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3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2BAB45-0039-493D-B76C-F438EA04573B}"/>
              </a:ext>
            </a:extLst>
          </p:cNvPr>
          <p:cNvSpPr/>
          <p:nvPr/>
        </p:nvSpPr>
        <p:spPr>
          <a:xfrm>
            <a:off x="2506235" y="-9939"/>
            <a:ext cx="7179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nvex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THE I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NFINITY GAUNTLET</a:t>
            </a:r>
          </a:p>
        </p:txBody>
      </p:sp>
      <p:pic>
        <p:nvPicPr>
          <p:cNvPr id="10" name="Finger_snapping-Maddie_Fix-1402366661">
            <a:hlinkClick r:id="" action="ppaction://media"/>
            <a:extLst>
              <a:ext uri="{FF2B5EF4-FFF2-40B4-BE49-F238E27FC236}">
                <a16:creationId xmlns:a16="http://schemas.microsoft.com/office/drawing/2014/main" id="{4C9C784C-92BD-49DF-AE4F-036DE85A975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72" end="970.208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0716" y="451726"/>
            <a:ext cx="609600" cy="60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A10C23-0CB3-480B-863A-DE7A7C27286E}"/>
              </a:ext>
            </a:extLst>
          </p:cNvPr>
          <p:cNvSpPr/>
          <p:nvPr/>
        </p:nvSpPr>
        <p:spPr>
          <a:xfrm>
            <a:off x="4106516" y="5980784"/>
            <a:ext cx="3978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convex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E-WEEK 2020</a:t>
            </a:r>
            <a:endParaRPr lang="en-US" sz="5400" b="1" cap="none" spc="0" dirty="0">
              <a:ln/>
              <a:solidFill>
                <a:schemeClr val="accent4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17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1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6EC4B-FA93-40B3-85A4-58CB17ED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53512"/>
            <a:ext cx="9990221" cy="560887"/>
          </a:xfrm>
        </p:spPr>
        <p:txBody>
          <a:bodyPr/>
          <a:lstStyle/>
          <a:p>
            <a:r>
              <a:rPr lang="en-US" dirty="0"/>
              <a:t>Theme: Defeat Thanos, Stop the </a:t>
            </a:r>
            <a:r>
              <a:rPr lang="en-US" dirty="0" err="1"/>
              <a:t>Snappening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36A97-418E-4254-9E33-87BB0BF5F5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22337" y="1311425"/>
            <a:ext cx="10147326" cy="978929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Captain America has recruited you to be a part of the Avengers Team. Help the Avengers even the odds against Thanos and collect all 6 Infinity Stones before it’s too late. </a:t>
            </a:r>
          </a:p>
          <a:p>
            <a:pPr algn="ctr"/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EED79A-9C44-4B5F-9360-708228CD81BE}"/>
              </a:ext>
            </a:extLst>
          </p:cNvPr>
          <p:cNvGrpSpPr/>
          <p:nvPr/>
        </p:nvGrpSpPr>
        <p:grpSpPr>
          <a:xfrm>
            <a:off x="1022337" y="2391684"/>
            <a:ext cx="10147326" cy="3501115"/>
            <a:chOff x="1036232" y="2391684"/>
            <a:chExt cx="10147326" cy="35011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B822E6-A080-404B-9C22-3F8C63CF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0434" y="2391684"/>
              <a:ext cx="3923124" cy="3501115"/>
            </a:xfrm>
            <a:prstGeom prst="rect">
              <a:avLst/>
            </a:prstGeom>
          </p:spPr>
        </p:pic>
        <p:pic>
          <p:nvPicPr>
            <p:cNvPr id="7170" name="Picture 2" descr="Image result for avengers">
              <a:extLst>
                <a:ext uri="{FF2B5EF4-FFF2-40B4-BE49-F238E27FC236}">
                  <a16:creationId xmlns:a16="http://schemas.microsoft.com/office/drawing/2014/main" id="{01C44F4B-12EA-4544-A8B7-D3F4D749F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232" y="2391685"/>
              <a:ext cx="6224202" cy="3501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7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 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398" y="1311425"/>
            <a:ext cx="5057777" cy="4387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goal is to collect all six Infinity Stones in time to help stop Thanos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Three robots compete in separate rooms for every 7 minute round</a:t>
            </a:r>
          </a:p>
          <a:p>
            <a:r>
              <a:rPr lang="en-US" dirty="0"/>
              <a:t>The robots, with assistance from their challenge teams, will complete a set of tasks in each room</a:t>
            </a:r>
          </a:p>
          <a:p>
            <a:r>
              <a:rPr lang="en-US" dirty="0"/>
              <a:t>The more infinity stones a team collects, the more it will help them in the final battle with Thanos</a:t>
            </a:r>
          </a:p>
          <a:p>
            <a:endParaRPr lang="en-US" dirty="0"/>
          </a:p>
        </p:txBody>
      </p:sp>
      <p:pic>
        <p:nvPicPr>
          <p:cNvPr id="5124" name="Picture 4" descr="https://metro.co.uk/wp-content/uploads/2018/09/sei_28297430-3e8c.jpg?quality=90&amp;strip=all">
            <a:extLst>
              <a:ext uri="{FF2B5EF4-FFF2-40B4-BE49-F238E27FC236}">
                <a16:creationId xmlns:a16="http://schemas.microsoft.com/office/drawing/2014/main" id="{A6E87F25-8935-42CA-B5C5-702F76AC7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1705844"/>
            <a:ext cx="6155531" cy="372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91AE6C-1022-4B0E-8ADD-F616ACE99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Roles and course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C8FFA-3676-4205-8582-DDFB75B2E3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398" y="1311425"/>
            <a:ext cx="11219577" cy="4387360"/>
          </a:xfrm>
        </p:spPr>
        <p:txBody>
          <a:bodyPr>
            <a:normAutofit/>
          </a:bodyPr>
          <a:lstStyle/>
          <a:p>
            <a:r>
              <a:rPr lang="en-US" dirty="0"/>
              <a:t>Driver (1)</a:t>
            </a:r>
          </a:p>
          <a:p>
            <a:r>
              <a:rPr lang="en-US" dirty="0"/>
              <a:t>Mechanic/Helper (1)</a:t>
            </a:r>
          </a:p>
          <a:p>
            <a:pPr lvl="1"/>
            <a:r>
              <a:rPr lang="en-US" dirty="0"/>
              <a:t>Only one able to speak to judge/driver/challenge lead</a:t>
            </a:r>
          </a:p>
          <a:p>
            <a:r>
              <a:rPr lang="en-US" dirty="0"/>
              <a:t>Challenge Team (5-6)</a:t>
            </a:r>
          </a:p>
          <a:p>
            <a:pPr lvl="1"/>
            <a:r>
              <a:rPr lang="en-US" dirty="0"/>
              <a:t>Challenge Leader</a:t>
            </a:r>
          </a:p>
          <a:p>
            <a:pPr lvl="2"/>
            <a:r>
              <a:rPr lang="en-US" dirty="0"/>
              <a:t>Only one able to speak to the judges/mechanic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1C7870-2EFC-4C33-9175-35BE87ACB89D}"/>
              </a:ext>
            </a:extLst>
          </p:cNvPr>
          <p:cNvGrpSpPr/>
          <p:nvPr/>
        </p:nvGrpSpPr>
        <p:grpSpPr>
          <a:xfrm>
            <a:off x="2807371" y="3478145"/>
            <a:ext cx="6577259" cy="2606817"/>
            <a:chOff x="2496478" y="3478145"/>
            <a:chExt cx="6577259" cy="26068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36FB49-5493-41E0-A966-97FB2EEFF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52"/>
            <a:stretch/>
          </p:blipFill>
          <p:spPr>
            <a:xfrm>
              <a:off x="2496478" y="3909651"/>
              <a:ext cx="2394435" cy="21753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2F0382-9136-49C6-A739-C8116E730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500"/>
            <a:stretch/>
          </p:blipFill>
          <p:spPr>
            <a:xfrm>
              <a:off x="7319258" y="3478145"/>
              <a:ext cx="1754479" cy="248412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B64A8C-0771-4FA8-A692-EED6446EC98B}"/>
                </a:ext>
              </a:extLst>
            </p:cNvPr>
            <p:cNvGrpSpPr/>
            <p:nvPr/>
          </p:nvGrpSpPr>
          <p:grpSpPr>
            <a:xfrm>
              <a:off x="5492824" y="3505105"/>
              <a:ext cx="1300723" cy="2484120"/>
              <a:chOff x="4871476" y="3052100"/>
              <a:chExt cx="1300723" cy="248412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54EDAA8-CCB2-4019-9B4F-A2C968BCB416}"/>
                  </a:ext>
                </a:extLst>
              </p:cNvPr>
              <p:cNvGrpSpPr/>
              <p:nvPr/>
            </p:nvGrpSpPr>
            <p:grpSpPr>
              <a:xfrm>
                <a:off x="4871476" y="3052100"/>
                <a:ext cx="1300723" cy="2484120"/>
                <a:chOff x="4871476" y="3052100"/>
                <a:chExt cx="1300723" cy="248412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7B7C4569-E288-43E6-B2A1-6E86E0E30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9479"/>
                <a:stretch/>
              </p:blipFill>
              <p:spPr>
                <a:xfrm>
                  <a:off x="4876801" y="3052100"/>
                  <a:ext cx="685800" cy="248412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412C6FFF-FB3F-467F-B84A-0EC7BB336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9479"/>
                <a:stretch/>
              </p:blipFill>
              <p:spPr>
                <a:xfrm flipH="1">
                  <a:off x="5562598" y="3052100"/>
                  <a:ext cx="533401" cy="2484120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19D604-DD99-4AA2-BBBA-817F8AB31F8D}"/>
                    </a:ext>
                  </a:extLst>
                </p:cNvPr>
                <p:cNvSpPr txBox="1"/>
                <p:nvPr/>
              </p:nvSpPr>
              <p:spPr>
                <a:xfrm>
                  <a:off x="5029197" y="4724400"/>
                  <a:ext cx="114300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Helper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5C920DC-363C-4888-BDB8-885E8C416823}"/>
                    </a:ext>
                  </a:extLst>
                </p:cNvPr>
                <p:cNvSpPr/>
                <p:nvPr/>
              </p:nvSpPr>
              <p:spPr bwMode="auto">
                <a:xfrm>
                  <a:off x="5317222" y="3505200"/>
                  <a:ext cx="457200" cy="152400"/>
                </a:xfrm>
                <a:prstGeom prst="rect">
                  <a:avLst/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dirty="0">
                    <a:ln>
                      <a:noFill/>
                    </a:ln>
                    <a:solidFill>
                      <a:srgbClr val="FAFD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-112" charset="0"/>
                  </a:endParaRP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13373225-9BE2-444A-ADBD-521E32DD4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2254" b="51084"/>
                <a:stretch/>
              </p:blipFill>
              <p:spPr>
                <a:xfrm>
                  <a:off x="4871476" y="3052100"/>
                  <a:ext cx="1261415" cy="1215100"/>
                </a:xfrm>
                <a:prstGeom prst="rect">
                  <a:avLst/>
                </a:prstGeom>
              </p:spPr>
            </p:pic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BB28FD-7139-409B-A08D-706512E8EA56}"/>
                  </a:ext>
                </a:extLst>
              </p:cNvPr>
              <p:cNvSpPr/>
              <p:nvPr/>
            </p:nvSpPr>
            <p:spPr bwMode="auto">
              <a:xfrm rot="21200312">
                <a:off x="5318314" y="3497648"/>
                <a:ext cx="457200" cy="15240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rgbClr val="FAFD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1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027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course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399" y="1311425"/>
            <a:ext cx="4800602" cy="4387360"/>
          </a:xfrm>
        </p:spPr>
        <p:txBody>
          <a:bodyPr>
            <a:normAutofit/>
          </a:bodyPr>
          <a:lstStyle/>
          <a:p>
            <a:r>
              <a:rPr lang="en-US" kern="0" dirty="0"/>
              <a:t>Each room will be 10’ x 8’ with a walking path around the entirety</a:t>
            </a:r>
          </a:p>
          <a:p>
            <a:r>
              <a:rPr lang="en-US" kern="0" dirty="0"/>
              <a:t>Two rooms will be combined to create a       10’ x 20’ championship round</a:t>
            </a:r>
          </a:p>
          <a:p>
            <a:r>
              <a:rPr lang="en-US" kern="0" dirty="0"/>
              <a:t>Teams will have a work table to use between rounds for robot adjustments</a:t>
            </a:r>
          </a:p>
        </p:txBody>
      </p:sp>
      <p:pic>
        <p:nvPicPr>
          <p:cNvPr id="2050" name="Picture 1" descr="image001">
            <a:extLst>
              <a:ext uri="{FF2B5EF4-FFF2-40B4-BE49-F238E27FC236}">
                <a16:creationId xmlns:a16="http://schemas.microsoft.com/office/drawing/2014/main" id="{A01BFEE1-84ED-4744-B48D-4FD17163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986043"/>
            <a:ext cx="6618169" cy="4560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32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Space and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4337" y="954155"/>
            <a:ext cx="4624620" cy="52578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Robot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Zone 1</a:t>
            </a:r>
          </a:p>
          <a:p>
            <a:pPr lvl="1"/>
            <a:r>
              <a:rPr lang="en-US" dirty="0"/>
              <a:t>Navigate “New York” to reach all three magnetic switches</a:t>
            </a:r>
          </a:p>
          <a:p>
            <a:pPr lvl="1"/>
            <a:r>
              <a:rPr lang="en-US" dirty="0"/>
              <a:t>Actuate all three switches within the time limit to unlock the second room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Zone 2</a:t>
            </a:r>
          </a:p>
          <a:p>
            <a:pPr lvl="1"/>
            <a:r>
              <a:rPr lang="en-US" dirty="0"/>
              <a:t>Use IR sensor to detect the correct “Ancient One” and collect the </a:t>
            </a:r>
            <a:r>
              <a:rPr lang="en-US" b="1" dirty="0"/>
              <a:t>Time Stone </a:t>
            </a:r>
            <a:r>
              <a:rPr lang="en-US" dirty="0"/>
              <a:t>by returning to start</a:t>
            </a:r>
          </a:p>
          <a:p>
            <a:pPr marL="0" indent="0">
              <a:buNone/>
            </a:pPr>
            <a:r>
              <a:rPr lang="en-US" dirty="0"/>
              <a:t>Challenge Team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Zone 1</a:t>
            </a:r>
          </a:p>
          <a:p>
            <a:pPr lvl="1"/>
            <a:r>
              <a:rPr lang="en-US" dirty="0"/>
              <a:t>Navigate the Quantum Realm using </a:t>
            </a:r>
            <a:r>
              <a:rPr lang="en-US" dirty="0" err="1"/>
              <a:t>Cozmo</a:t>
            </a:r>
            <a:endParaRPr lang="en-US" dirty="0"/>
          </a:p>
          <a:p>
            <a:pPr lvl="1"/>
            <a:r>
              <a:rPr lang="en-US" dirty="0"/>
              <a:t>Solve trig problems and program them into </a:t>
            </a:r>
            <a:r>
              <a:rPr lang="en-US" dirty="0" err="1"/>
              <a:t>Cozmo’s</a:t>
            </a:r>
            <a:r>
              <a:rPr lang="en-US" dirty="0"/>
              <a:t> app to reach two checkpoints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Zone 2</a:t>
            </a:r>
          </a:p>
          <a:p>
            <a:pPr lvl="1"/>
            <a:r>
              <a:rPr lang="en-US" dirty="0"/>
              <a:t>Solve trig problem to identify the correct Tesseract and collect the </a:t>
            </a:r>
            <a:r>
              <a:rPr lang="en-US" b="1" dirty="0"/>
              <a:t>Space Stone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E0AC5F4-C13C-41C7-A96D-463651F5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946" y="0"/>
            <a:ext cx="7442054" cy="605293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EF98DF5-3C7E-4883-9CCD-B1DBF2187458}"/>
              </a:ext>
            </a:extLst>
          </p:cNvPr>
          <p:cNvSpPr txBox="1"/>
          <p:nvPr/>
        </p:nvSpPr>
        <p:spPr>
          <a:xfrm>
            <a:off x="9618826" y="435738"/>
            <a:ext cx="1003852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Zone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FA92CD-7936-4C60-AFBD-98985675FD17}"/>
              </a:ext>
            </a:extLst>
          </p:cNvPr>
          <p:cNvSpPr txBox="1"/>
          <p:nvPr/>
        </p:nvSpPr>
        <p:spPr>
          <a:xfrm>
            <a:off x="4913734" y="2827684"/>
            <a:ext cx="1003852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Zone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210022-E55D-4BED-A1E8-841C99C346DE}"/>
              </a:ext>
            </a:extLst>
          </p:cNvPr>
          <p:cNvSpPr txBox="1"/>
          <p:nvPr/>
        </p:nvSpPr>
        <p:spPr>
          <a:xfrm>
            <a:off x="6292531" y="3308936"/>
            <a:ext cx="1003852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Zone 1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3F07C10-2D8C-4A2E-97C0-FEBA11080CD1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5415660" y="2623930"/>
            <a:ext cx="376601" cy="20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48291A-8CC3-4A8A-96B6-D3E92BFB4CE0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5415660" y="3197016"/>
            <a:ext cx="287149" cy="231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Soul and reality (robot)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799" y="1013252"/>
            <a:ext cx="4547968" cy="4387360"/>
          </a:xfrm>
        </p:spPr>
        <p:txBody>
          <a:bodyPr>
            <a:normAutofit/>
          </a:bodyPr>
          <a:lstStyle/>
          <a:p>
            <a:r>
              <a:rPr lang="en-US" dirty="0"/>
              <a:t>Navigate through </a:t>
            </a:r>
            <a:r>
              <a:rPr lang="en-US" dirty="0" err="1"/>
              <a:t>Vormir</a:t>
            </a:r>
            <a:r>
              <a:rPr lang="en-US" dirty="0"/>
              <a:t> and drop off your magnetic keys to Hawkeye and Black Widow</a:t>
            </a:r>
          </a:p>
          <a:p>
            <a:r>
              <a:rPr lang="en-US" dirty="0"/>
              <a:t>Drag the magnet through the plexiglass maze and drop one in each of the two drop zones </a:t>
            </a:r>
          </a:p>
          <a:p>
            <a:r>
              <a:rPr lang="en-US" dirty="0"/>
              <a:t>Unlock the door to the tower and collect the </a:t>
            </a:r>
            <a:r>
              <a:rPr lang="en-US" b="1" dirty="0"/>
              <a:t>Soul Stone </a:t>
            </a:r>
            <a:r>
              <a:rPr lang="en-US" dirty="0"/>
              <a:t>by flipping a magnetic switch</a:t>
            </a:r>
            <a:endParaRPr lang="en-US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C09244-2FA3-45D2-BF40-6ACA47CD3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618" y="97378"/>
            <a:ext cx="6160382" cy="50093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63663D-A608-4A88-AC52-DB273DBB3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368650"/>
            <a:ext cx="6160382" cy="14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53512"/>
            <a:ext cx="8077200" cy="560887"/>
          </a:xfrm>
        </p:spPr>
        <p:txBody>
          <a:bodyPr/>
          <a:lstStyle/>
          <a:p>
            <a:r>
              <a:rPr lang="en-US" dirty="0"/>
              <a:t>Soul and reality (Challenge)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9759" y="1011320"/>
            <a:ext cx="11172826" cy="4387360"/>
          </a:xfrm>
        </p:spPr>
        <p:txBody>
          <a:bodyPr>
            <a:normAutofit/>
          </a:bodyPr>
          <a:lstStyle/>
          <a:p>
            <a:r>
              <a:rPr lang="en-US" sz="1600" dirty="0"/>
              <a:t>Tony is busy working out the details of the Quantum Heist, but he needs help making an electromagnet! </a:t>
            </a:r>
          </a:p>
          <a:p>
            <a:r>
              <a:rPr lang="en-US" sz="1600" dirty="0"/>
              <a:t>A set length and gauge of insulated copper wire will be provided to you, but it’s up to you to optimize the design. </a:t>
            </a:r>
          </a:p>
          <a:p>
            <a:r>
              <a:rPr lang="en-US" sz="1600" dirty="0"/>
              <a:t>Create an electromagnet that will be powered by a battery to pick up as many paper clips as possible. </a:t>
            </a:r>
          </a:p>
          <a:p>
            <a:pPr lvl="0"/>
            <a:r>
              <a:rPr lang="en-US" sz="1600" dirty="0"/>
              <a:t>A successful design unlocks the </a:t>
            </a:r>
            <a:r>
              <a:rPr lang="en-US" sz="1600" b="1" dirty="0"/>
              <a:t>Reality Stone</a:t>
            </a:r>
            <a:r>
              <a:rPr lang="en-US" sz="1600" dirty="0"/>
              <a:t>, but the more you pick up the more points for your team. </a:t>
            </a:r>
          </a:p>
          <a:p>
            <a:endParaRPr lang="en-US" dirty="0"/>
          </a:p>
        </p:txBody>
      </p:sp>
      <p:pic>
        <p:nvPicPr>
          <p:cNvPr id="25" name="Picture 4" descr="Image result for tony stark">
            <a:extLst>
              <a:ext uri="{FF2B5EF4-FFF2-40B4-BE49-F238E27FC236}">
                <a16:creationId xmlns:a16="http://schemas.microsoft.com/office/drawing/2014/main" id="{DCB16D9B-B4E3-43D8-A3E1-E275F57B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49" y="3442757"/>
            <a:ext cx="3649501" cy="205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7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6EC4B-FA93-40B3-85A4-58CB17ED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is Lockheed martin?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100BD-96D3-4537-8E63-48893CAE2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989" y="914399"/>
            <a:ext cx="885802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and mind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9026" y="914398"/>
            <a:ext cx="4955885" cy="51816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kern="0" dirty="0"/>
              <a:t>Robot</a:t>
            </a:r>
            <a:br>
              <a:rPr lang="en-US" kern="0" dirty="0"/>
            </a:br>
            <a:r>
              <a:rPr lang="en-US" kern="0" dirty="0"/>
              <a:t>1. </a:t>
            </a:r>
            <a:r>
              <a:rPr lang="en-US" b="1" kern="0" dirty="0"/>
              <a:t>Power Stone</a:t>
            </a:r>
          </a:p>
          <a:p>
            <a:pPr lvl="1"/>
            <a:r>
              <a:rPr lang="en-US" kern="0" dirty="0"/>
              <a:t>Push weighted power source onto yellow block to provide “circuit” with power</a:t>
            </a:r>
          </a:p>
          <a:p>
            <a:pPr lvl="1"/>
            <a:r>
              <a:rPr lang="en-US" kern="0" dirty="0"/>
              <a:t>Activate magnetic switch to collect the </a:t>
            </a:r>
            <a:r>
              <a:rPr lang="en-US" b="1" kern="0" dirty="0"/>
              <a:t>Power Stone</a:t>
            </a:r>
            <a:endParaRPr lang="en-US" kern="0" dirty="0"/>
          </a:p>
          <a:p>
            <a:pPr marL="0" lvl="1" indent="0">
              <a:buNone/>
            </a:pPr>
            <a:r>
              <a:rPr lang="en-US" kern="0" dirty="0"/>
              <a:t>2. </a:t>
            </a:r>
            <a:r>
              <a:rPr lang="en-US" b="1" kern="0" dirty="0"/>
              <a:t>Mind Stone </a:t>
            </a:r>
          </a:p>
          <a:p>
            <a:pPr marL="742950" lvl="2" indent="-285750"/>
            <a:r>
              <a:rPr lang="en-US" kern="0" dirty="0"/>
              <a:t>Retrieve resistors (blocks with </a:t>
            </a:r>
            <a:r>
              <a:rPr lang="el-GR" kern="0" dirty="0"/>
              <a:t>Ω</a:t>
            </a:r>
            <a:r>
              <a:rPr lang="en-US" kern="0" dirty="0"/>
              <a:t> values) from ramp area and place in appropriate empty slot of “circuit” </a:t>
            </a:r>
          </a:p>
          <a:p>
            <a:pPr marL="742950" lvl="2" indent="-285750"/>
            <a:r>
              <a:rPr lang="en-US" kern="0" dirty="0"/>
              <a:t>Activate magnetic switch to collect the </a:t>
            </a:r>
            <a:r>
              <a:rPr lang="en-US" b="1" kern="0" dirty="0"/>
              <a:t>Mind Stone</a:t>
            </a:r>
          </a:p>
          <a:p>
            <a:pPr marL="0" indent="0">
              <a:buNone/>
            </a:pPr>
            <a:r>
              <a:rPr lang="en-US" kern="0" dirty="0"/>
              <a:t>Challenge Team </a:t>
            </a:r>
          </a:p>
          <a:p>
            <a:pPr lvl="1"/>
            <a:r>
              <a:rPr lang="en-US" b="1" kern="0" dirty="0"/>
              <a:t>Power</a:t>
            </a:r>
            <a:r>
              <a:rPr lang="en-US" kern="0" dirty="0"/>
              <a:t>: Answer power related questions to lessen weight robot has to push</a:t>
            </a:r>
          </a:p>
          <a:p>
            <a:pPr lvl="1"/>
            <a:r>
              <a:rPr lang="en-US" b="1" kern="0" dirty="0"/>
              <a:t>Mind</a:t>
            </a:r>
            <a:r>
              <a:rPr lang="en-US" kern="0" dirty="0"/>
              <a:t>: Perform circuit analysis to determine which resistor values are placed where </a:t>
            </a:r>
          </a:p>
          <a:p>
            <a:pPr lvl="1"/>
            <a:r>
              <a:rPr lang="en-US" kern="0" dirty="0"/>
              <a:t>Strategy: Which order should you answer questions to best help the robot? </a:t>
            </a:r>
          </a:p>
          <a:p>
            <a:pPr lvl="1"/>
            <a:endParaRPr lang="en-US" kern="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54C20-CC15-4D8C-88F0-10EF26E1B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11" y="161925"/>
            <a:ext cx="6902524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7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44793"/>
            <a:ext cx="6618169" cy="560887"/>
          </a:xfrm>
        </p:spPr>
        <p:txBody>
          <a:bodyPr/>
          <a:lstStyle/>
          <a:p>
            <a:r>
              <a:rPr lang="en-US" dirty="0"/>
              <a:t>championship 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9829" y="4673514"/>
            <a:ext cx="10916479" cy="1615449"/>
          </a:xfrm>
        </p:spPr>
        <p:txBody>
          <a:bodyPr>
            <a:normAutofit/>
          </a:bodyPr>
          <a:lstStyle/>
          <a:p>
            <a:r>
              <a:rPr lang="en-US" kern="0" dirty="0"/>
              <a:t>Driver will be stationed near the Start, Spotter will be stationed near the Heroes</a:t>
            </a:r>
          </a:p>
          <a:p>
            <a:r>
              <a:rPr lang="en-US" kern="0" dirty="0"/>
              <a:t>Push the gauntlet to the other side of the battle field – wt. varies based on previous performance</a:t>
            </a:r>
          </a:p>
          <a:p>
            <a:r>
              <a:rPr lang="en-US" kern="0" dirty="0"/>
              <a:t>Identify Hero to rescue with IR sensor – quantity of decoys varies based on previous performance</a:t>
            </a:r>
          </a:p>
          <a:p>
            <a:r>
              <a:rPr lang="en-US" kern="0" dirty="0"/>
              <a:t>Retrieve Hero with magnet and return to start – first team to complete all tasks wins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643E1-E970-415C-BE7F-7617E0D0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705680"/>
            <a:ext cx="9563100" cy="391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Scoring breakdown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398" y="1311425"/>
            <a:ext cx="8013836" cy="4387360"/>
          </a:xfrm>
        </p:spPr>
        <p:txBody>
          <a:bodyPr>
            <a:normAutofit/>
          </a:bodyPr>
          <a:lstStyle/>
          <a:p>
            <a:r>
              <a:rPr lang="en-US" dirty="0"/>
              <a:t>Perfect Point Score (for all 3 rounds): 6,000 points</a:t>
            </a:r>
          </a:p>
          <a:p>
            <a:pPr lvl="1"/>
            <a:r>
              <a:rPr lang="en-US" dirty="0"/>
              <a:t>1,000 points per room for completing tasks</a:t>
            </a:r>
          </a:p>
          <a:p>
            <a:pPr lvl="1"/>
            <a:r>
              <a:rPr lang="en-US" dirty="0"/>
              <a:t>1,000 points per room for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24CA81-EB28-42E4-8593-7772B067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781" y="2423492"/>
            <a:ext cx="1826263" cy="1175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36C13-3EF6-4CA3-A02F-32ED1064B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204" y="1311424"/>
            <a:ext cx="5649909" cy="212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211030-10CF-4DEA-8F64-345DA6802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13" y="3599175"/>
            <a:ext cx="5562602" cy="2622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89D75-2837-4904-9625-5CADC9D07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85" y="3834624"/>
            <a:ext cx="5769015" cy="236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Bonus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397" y="1311425"/>
            <a:ext cx="11132421" cy="4387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could start competition day with up to 100 points!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Presentation</a:t>
            </a:r>
          </a:p>
          <a:p>
            <a:r>
              <a:rPr lang="en-US" dirty="0"/>
              <a:t>Pitch a Critical Design Review (CDR) to the Lockheed Martin mentoring team by January 31</a:t>
            </a:r>
            <a:r>
              <a:rPr lang="en-US" baseline="30000" dirty="0"/>
              <a:t>st</a:t>
            </a:r>
            <a:r>
              <a:rPr lang="en-US" dirty="0"/>
              <a:t> to receive up to 50 points.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Sensor Demonstration </a:t>
            </a:r>
          </a:p>
          <a:p>
            <a:r>
              <a:rPr lang="en-US" dirty="0"/>
              <a:t>Demonstrate a functional IR sensor by February 7</a:t>
            </a:r>
            <a:r>
              <a:rPr lang="en-US" baseline="30000" dirty="0"/>
              <a:t>th</a:t>
            </a:r>
            <a:r>
              <a:rPr lang="en-US" dirty="0"/>
              <a:t> to receive up to 50 points. </a:t>
            </a:r>
          </a:p>
        </p:txBody>
      </p:sp>
    </p:spTree>
    <p:extLst>
      <p:ext uri="{BB962C8B-B14F-4D97-AF65-F5344CB8AC3E}">
        <p14:creationId xmlns:p14="http://schemas.microsoft.com/office/powerpoint/2010/main" val="222259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Judging / penalties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398" y="1311425"/>
            <a:ext cx="11219577" cy="4387360"/>
          </a:xfrm>
        </p:spPr>
        <p:txBody>
          <a:bodyPr>
            <a:normAutofit/>
          </a:bodyPr>
          <a:lstStyle/>
          <a:p>
            <a:r>
              <a:rPr lang="en-US" dirty="0"/>
              <a:t>Judges</a:t>
            </a:r>
          </a:p>
          <a:p>
            <a:pPr lvl="1"/>
            <a:r>
              <a:rPr lang="en-US" dirty="0"/>
              <a:t>One judge for Mission Team and one judge for Challenge Team</a:t>
            </a:r>
          </a:p>
          <a:p>
            <a:pPr lvl="1"/>
            <a:r>
              <a:rPr lang="en-US" dirty="0"/>
              <a:t>Responsible for logging points, tracking time, and identifying/enforcing penalties</a:t>
            </a:r>
          </a:p>
          <a:p>
            <a:endParaRPr lang="en-US" dirty="0"/>
          </a:p>
          <a:p>
            <a:r>
              <a:rPr lang="en-US" dirty="0"/>
              <a:t>Penalties</a:t>
            </a:r>
          </a:p>
          <a:p>
            <a:pPr lvl="1"/>
            <a:r>
              <a:rPr lang="en-US" dirty="0"/>
              <a:t>No team member may enter the course</a:t>
            </a:r>
          </a:p>
          <a:p>
            <a:pPr lvl="1"/>
            <a:r>
              <a:rPr lang="en-US" dirty="0"/>
              <a:t>No extensive modifications to robot without consent from E-Week leadership</a:t>
            </a:r>
          </a:p>
          <a:p>
            <a:pPr lvl="2"/>
            <a:r>
              <a:rPr lang="en-US" dirty="0"/>
              <a:t>i.e. no permanent structural changes to the provided robot chassis/parts</a:t>
            </a:r>
          </a:p>
          <a:p>
            <a:pPr lvl="1"/>
            <a:r>
              <a:rPr lang="en-US" dirty="0"/>
              <a:t>No intentional/reckless course damage</a:t>
            </a:r>
          </a:p>
        </p:txBody>
      </p:sp>
    </p:spTree>
    <p:extLst>
      <p:ext uri="{BB962C8B-B14F-4D97-AF65-F5344CB8AC3E}">
        <p14:creationId xmlns:p14="http://schemas.microsoft.com/office/powerpoint/2010/main" val="29652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91AE6C-1022-4B0E-8ADD-F616ACE99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C8FFA-3676-4205-8582-DDFB75B2E3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ROBOT KITS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398" y="1311424"/>
            <a:ext cx="11219577" cy="4925747"/>
          </a:xfrm>
        </p:spPr>
        <p:txBody>
          <a:bodyPr>
            <a:normAutofit/>
          </a:bodyPr>
          <a:lstStyle/>
          <a:p>
            <a:r>
              <a:rPr lang="en-US" sz="2000" dirty="0"/>
              <a:t>Robot Kit Contains</a:t>
            </a:r>
          </a:p>
          <a:p>
            <a:pPr lvl="1"/>
            <a:r>
              <a:rPr lang="en-US" sz="2000" dirty="0"/>
              <a:t>Disassembled RC Car Kit (x1)</a:t>
            </a:r>
          </a:p>
          <a:p>
            <a:pPr lvl="1"/>
            <a:r>
              <a:rPr lang="en-US" sz="2000" dirty="0"/>
              <a:t>2200 </a:t>
            </a:r>
            <a:r>
              <a:rPr lang="en-US" sz="2000" dirty="0" err="1"/>
              <a:t>mAh</a:t>
            </a:r>
            <a:r>
              <a:rPr lang="en-US" sz="2000" dirty="0"/>
              <a:t> 3 Cell LiPo Battery (and charger) (x1)</a:t>
            </a:r>
          </a:p>
          <a:p>
            <a:pPr lvl="1"/>
            <a:r>
              <a:rPr lang="en-US" sz="2000" dirty="0"/>
              <a:t>Transmitter/Receiver Pair (x1)</a:t>
            </a:r>
          </a:p>
          <a:p>
            <a:pPr lvl="1"/>
            <a:r>
              <a:rPr lang="en-US" sz="2000" dirty="0"/>
              <a:t>Arduino/Cables (x1 set)</a:t>
            </a:r>
          </a:p>
          <a:p>
            <a:pPr lvl="1"/>
            <a:r>
              <a:rPr lang="en-US" sz="2000" dirty="0"/>
              <a:t>Motor Controller (x1)</a:t>
            </a:r>
          </a:p>
          <a:p>
            <a:pPr lvl="1"/>
            <a:r>
              <a:rPr lang="en-US" sz="2000" dirty="0"/>
              <a:t>Power Regulator (x1)</a:t>
            </a:r>
          </a:p>
          <a:p>
            <a:pPr lvl="1"/>
            <a:r>
              <a:rPr lang="en-US" sz="2000" dirty="0"/>
              <a:t>IR Sensor (x1)</a:t>
            </a:r>
          </a:p>
          <a:p>
            <a:pPr lvl="1"/>
            <a:r>
              <a:rPr lang="en-US" sz="2000" dirty="0"/>
              <a:t>Magnet (x2)</a:t>
            </a:r>
          </a:p>
          <a:p>
            <a:pPr lvl="1"/>
            <a:r>
              <a:rPr lang="en-US" sz="2000" dirty="0"/>
              <a:t>Copper Wire (5’)</a:t>
            </a:r>
          </a:p>
          <a:p>
            <a:pPr lvl="1"/>
            <a:endParaRPr lang="en-US" sz="2000" dirty="0"/>
          </a:p>
          <a:p>
            <a:r>
              <a:rPr lang="en-US" sz="2000" dirty="0"/>
              <a:t>Each team is responsible for procuring additional required parts for their robot ($100 maximum)</a:t>
            </a:r>
          </a:p>
          <a:p>
            <a:pPr lvl="1"/>
            <a:r>
              <a:rPr lang="en-US" sz="2000" dirty="0"/>
              <a:t>TRACK YOU BUDGET! It is required to compete and receive repayment. </a:t>
            </a:r>
          </a:p>
          <a:p>
            <a:pPr lvl="1"/>
            <a:r>
              <a:rPr lang="en-US" sz="2000" dirty="0"/>
              <a:t>LM Mentors will determine the value of reused items. </a:t>
            </a:r>
          </a:p>
          <a:p>
            <a:endParaRPr lang="en-US" dirty="0"/>
          </a:p>
        </p:txBody>
      </p:sp>
      <p:pic>
        <p:nvPicPr>
          <p:cNvPr id="9218" name="Picture 2" descr="Image result for box of parts cartoon">
            <a:extLst>
              <a:ext uri="{FF2B5EF4-FFF2-40B4-BE49-F238E27FC236}">
                <a16:creationId xmlns:a16="http://schemas.microsoft.com/office/drawing/2014/main" id="{8F87163C-A03A-4AF5-A2C4-069D06607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4" y="238125"/>
            <a:ext cx="3971925" cy="421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Sensors and actuation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398" y="1311425"/>
            <a:ext cx="11219577" cy="4387360"/>
          </a:xfrm>
        </p:spPr>
        <p:txBody>
          <a:bodyPr>
            <a:normAutofit/>
          </a:bodyPr>
          <a:lstStyle/>
          <a:p>
            <a:r>
              <a:rPr lang="en-US" sz="2000" dirty="0"/>
              <a:t>Teams will need to integrate an IR receiver to an Arduino and output to a signaling device</a:t>
            </a:r>
          </a:p>
          <a:p>
            <a:pPr lvl="1"/>
            <a:r>
              <a:rPr lang="en-US" sz="2000" dirty="0"/>
              <a:t>Uses the same protocol as most TV remotes. </a:t>
            </a:r>
          </a:p>
          <a:p>
            <a:pPr lvl="1"/>
            <a:r>
              <a:rPr lang="en-US" sz="2000" dirty="0"/>
              <a:t>See </a:t>
            </a:r>
            <a:r>
              <a:rPr lang="en-US" sz="2000" dirty="0" err="1"/>
              <a:t>Sparkfun</a:t>
            </a:r>
            <a:r>
              <a:rPr lang="en-US" sz="2000" dirty="0"/>
              <a:t> tutorial </a:t>
            </a:r>
            <a:r>
              <a:rPr lang="en-US" sz="2000" dirty="0">
                <a:hlinkClick r:id="rId3"/>
              </a:rPr>
              <a:t>here</a:t>
            </a:r>
            <a:r>
              <a:rPr lang="en-US" sz="2000" dirty="0"/>
              <a:t> for more information. </a:t>
            </a:r>
          </a:p>
          <a:p>
            <a:r>
              <a:rPr lang="en-US" sz="2000" dirty="0"/>
              <a:t>Teams will need to use a magnet to actuate switches and pick up objects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13856-FB43-4638-974C-1948798DD3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86"/>
          <a:stretch/>
        </p:blipFill>
        <p:spPr>
          <a:xfrm>
            <a:off x="126833" y="4884742"/>
            <a:ext cx="1379621" cy="1116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0A502-9B94-4C63-BFF0-3692F5065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87" b="11275"/>
          <a:stretch/>
        </p:blipFill>
        <p:spPr>
          <a:xfrm>
            <a:off x="212560" y="3429000"/>
            <a:ext cx="1514473" cy="1218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6972D-BECB-43C1-B7E2-4CA6E3F49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019" y="3755875"/>
            <a:ext cx="3352800" cy="2419350"/>
          </a:xfrm>
          <a:prstGeom prst="rect">
            <a:avLst/>
          </a:prstGeom>
        </p:spPr>
      </p:pic>
      <p:pic>
        <p:nvPicPr>
          <p:cNvPr id="6146" name="Picture 2" descr="Image result for magnet">
            <a:extLst>
              <a:ext uri="{FF2B5EF4-FFF2-40B4-BE49-F238E27FC236}">
                <a16:creationId xmlns:a16="http://schemas.microsoft.com/office/drawing/2014/main" id="{B08E25DA-4DA6-43F7-B6FC-BCE4D3A8F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88" y="329962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3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91AE6C-1022-4B0E-8ADD-F616ACE99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C8FFA-3676-4205-8582-DDFB75B2E3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2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DEVELOPMENT SCHEDULE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D8FA51-AB57-40CD-9E0B-4AF1BDB29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030774"/>
              </p:ext>
            </p:extLst>
          </p:nvPr>
        </p:nvGraphicFramePr>
        <p:xfrm>
          <a:off x="1804987" y="914399"/>
          <a:ext cx="8582025" cy="5241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4" imgW="6877080" imgH="4200405" progId="Excel.Sheet.12">
                  <p:embed/>
                </p:oleObj>
              </mc:Choice>
              <mc:Fallback>
                <p:oleObj name="Worksheet" r:id="rId4" imgW="6877080" imgH="4200405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0D8FA51-AB57-40CD-9E0B-4AF1BDB29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4987" y="914399"/>
                        <a:ext cx="8582025" cy="5241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137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6EC4B-FA93-40B3-85A4-58CB17ED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does Lockheed martin do?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8EE3F-6AE8-4384-9052-DF7477214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07" y="1019573"/>
            <a:ext cx="9156986" cy="54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5DFD9-432D-46B6-B0B3-41D9CC16D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CBE17-37FE-4DC2-A758-133A3CA69D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398" y="1311425"/>
            <a:ext cx="11219577" cy="4387360"/>
          </a:xfrm>
        </p:spPr>
        <p:txBody>
          <a:bodyPr>
            <a:normAutofit/>
          </a:bodyPr>
          <a:lstStyle/>
          <a:p>
            <a:r>
              <a:rPr lang="en-US" dirty="0"/>
              <a:t>Read the rules document carefully for clarification</a:t>
            </a:r>
          </a:p>
          <a:p>
            <a:pPr lvl="1"/>
            <a:r>
              <a:rPr lang="en-US" dirty="0"/>
              <a:t>Rules document takes precedent over this slide package</a:t>
            </a:r>
          </a:p>
          <a:p>
            <a:endParaRPr lang="en-US" dirty="0"/>
          </a:p>
          <a:p>
            <a:r>
              <a:rPr lang="en-US" dirty="0"/>
              <a:t>Questions or clarification on rules</a:t>
            </a:r>
          </a:p>
          <a:p>
            <a:pPr lvl="1"/>
            <a:r>
              <a:rPr lang="en-US" dirty="0"/>
              <a:t>All questions will be answered weekly</a:t>
            </a:r>
          </a:p>
          <a:p>
            <a:endParaRPr lang="en-US" dirty="0"/>
          </a:p>
          <a:p>
            <a:r>
              <a:rPr lang="en-US" dirty="0"/>
              <a:t>Don’t forget to ask your mentors to bring in </a:t>
            </a:r>
            <a:r>
              <a:rPr lang="en-US" dirty="0" err="1"/>
              <a:t>Cozmo</a:t>
            </a:r>
            <a:r>
              <a:rPr lang="en-US" dirty="0"/>
              <a:t> one week to familiarize yourself with the app interface. </a:t>
            </a:r>
          </a:p>
          <a:p>
            <a:endParaRPr lang="en-US" dirty="0"/>
          </a:p>
          <a:p>
            <a:r>
              <a:rPr lang="en-US" dirty="0"/>
              <a:t>Think about possible designs and strategies over the break!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10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6EC4B-FA93-40B3-85A4-58CB17ED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Engineering at Lockheed martin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09C0BC-EA6E-4784-B7B0-7B243427D115}"/>
              </a:ext>
            </a:extLst>
          </p:cNvPr>
          <p:cNvGrpSpPr/>
          <p:nvPr/>
        </p:nvGrpSpPr>
        <p:grpSpPr>
          <a:xfrm>
            <a:off x="1661529" y="1150144"/>
            <a:ext cx="8868943" cy="4557713"/>
            <a:chOff x="312108" y="1166148"/>
            <a:chExt cx="8868943" cy="4557713"/>
          </a:xfrm>
        </p:grpSpPr>
        <p:graphicFrame>
          <p:nvGraphicFramePr>
            <p:cNvPr id="5" name="Object 2">
              <a:extLst>
                <a:ext uri="{FF2B5EF4-FFF2-40B4-BE49-F238E27FC236}">
                  <a16:creationId xmlns:a16="http://schemas.microsoft.com/office/drawing/2014/main" id="{44E8B940-E852-47AE-8DD3-082F2232401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848559" y="1166148"/>
            <a:ext cx="5859463" cy="45577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B01B6D-6F0B-4EE2-9E9C-FF9A65EF5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977" y="2218829"/>
              <a:ext cx="1179513" cy="4566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87971" tIns="43214" rIns="87971" bIns="43214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9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29%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F13A01-BE20-4E8A-8F43-4F24161A2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633" y="3806069"/>
              <a:ext cx="1031875" cy="4566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87971" tIns="43214" rIns="87971" bIns="43214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9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18%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39C943-0B8B-4C90-A27D-6BC2A76C5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763" y="2658575"/>
              <a:ext cx="1303338" cy="4566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87971" tIns="43214" rIns="87971" bIns="43214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9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08D568-F946-4295-9FF1-2F75E7C0A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8075" y="4852650"/>
              <a:ext cx="2236456" cy="6998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5689" tIns="47844" rIns="95689" bIns="47844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598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Electrical Engineering</a:t>
              </a:r>
            </a:p>
            <a:p>
              <a:pPr marL="0" marR="0" lvl="0" indent="0" algn="l" defTabSz="91598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97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97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~800 Engineers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78F"/>
                </a:solidFill>
                <a:effectLst/>
                <a:uLnTx/>
                <a:uFillTx/>
                <a:latin typeface="Calibri" panose="020F0502020204030204"/>
                <a:ea typeface="+mn-ea"/>
                <a:cs typeface="Arial Narrow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9E6C12-EA3D-48F6-BB98-06E9570DB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654" y="1199449"/>
              <a:ext cx="2520359" cy="6998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5689" tIns="47844" rIns="95689" bIns="47844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598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Systems Engineering</a:t>
              </a:r>
            </a:p>
            <a:p>
              <a:pPr marL="0" marR="0" lvl="0" indent="0" algn="l" defTabSz="91598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2F6C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 Narrow"/>
                </a:rPr>
                <a:t>~1,300 Engineers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C1915D-81B9-4DA2-A736-9BA5B238AEC8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3514561" y="3778684"/>
              <a:ext cx="1155700" cy="4566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87971" tIns="43214" rIns="87971" bIns="43214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9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14%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84123A-92EB-4141-9F22-8146B8760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530" y="3788427"/>
              <a:ext cx="2205139" cy="6998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5689" tIns="47844" rIns="95689" bIns="47844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598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Software Engineering</a:t>
              </a:r>
            </a:p>
            <a:p>
              <a:pPr marL="0" marR="0" lvl="0" indent="0" algn="l" defTabSz="91598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A3E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 Narrow"/>
                </a:rPr>
                <a:t>~475 Engineers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62ABCD4-F176-45E8-868F-866C1A861D74}"/>
                </a:ext>
              </a:extLst>
            </p:cNvPr>
            <p:cNvCxnSpPr/>
            <p:nvPr/>
          </p:nvCxnSpPr>
          <p:spPr bwMode="auto">
            <a:xfrm flipH="1">
              <a:off x="1371960" y="1500186"/>
              <a:ext cx="2315548" cy="0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CA9BE-D1B1-4578-89B5-26BF2255617F}"/>
                </a:ext>
              </a:extLst>
            </p:cNvPr>
            <p:cNvCxnSpPr/>
            <p:nvPr/>
          </p:nvCxnSpPr>
          <p:spPr bwMode="auto">
            <a:xfrm>
              <a:off x="6182839" y="5198793"/>
              <a:ext cx="2103120" cy="0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6B4EBC-3078-4790-A588-B61C203EB179}"/>
                </a:ext>
              </a:extLst>
            </p:cNvPr>
            <p:cNvCxnSpPr/>
            <p:nvPr/>
          </p:nvCxnSpPr>
          <p:spPr bwMode="auto">
            <a:xfrm flipH="1">
              <a:off x="459607" y="4112577"/>
              <a:ext cx="1821761" cy="0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BFF3B7A-49F2-4F92-8FAB-3E9AEED7806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13550" y="1672491"/>
              <a:ext cx="2867501" cy="0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7216FB-BAC2-4989-BA93-3998B436F69F}"/>
                </a:ext>
              </a:extLst>
            </p:cNvPr>
            <p:cNvCxnSpPr/>
            <p:nvPr/>
          </p:nvCxnSpPr>
          <p:spPr bwMode="auto">
            <a:xfrm>
              <a:off x="5859508" y="4910332"/>
              <a:ext cx="335496" cy="293599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58F18C-52C6-43D7-B524-D9B7253AD608}"/>
                </a:ext>
              </a:extLst>
            </p:cNvPr>
            <p:cNvCxnSpPr/>
            <p:nvPr/>
          </p:nvCxnSpPr>
          <p:spPr bwMode="auto">
            <a:xfrm flipV="1">
              <a:off x="5979557" y="1674086"/>
              <a:ext cx="335496" cy="293599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67440CA-87CF-4050-A675-0238FC6A8764}"/>
                </a:ext>
              </a:extLst>
            </p:cNvPr>
            <p:cNvCxnSpPr/>
            <p:nvPr/>
          </p:nvCxnSpPr>
          <p:spPr bwMode="auto">
            <a:xfrm>
              <a:off x="3690954" y="1496267"/>
              <a:ext cx="335496" cy="293599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FFE312-CA64-4059-B85D-DBCCC00C7184}"/>
                </a:ext>
              </a:extLst>
            </p:cNvPr>
            <p:cNvCxnSpPr/>
            <p:nvPr/>
          </p:nvCxnSpPr>
          <p:spPr bwMode="auto">
            <a:xfrm flipV="1">
              <a:off x="2267472" y="3922342"/>
              <a:ext cx="394777" cy="191509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9F583C-B62E-42FB-AEE2-5478F22CFB34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759805" y="3308929"/>
              <a:ext cx="1155700" cy="4566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87971" tIns="43214" rIns="87971" bIns="43214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9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10%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7552BF-4498-457A-A4F1-F839D8BC759F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681209" y="2743924"/>
              <a:ext cx="1155700" cy="4566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87971" tIns="43214" rIns="87971" bIns="43214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9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rPr>
                <a:t>7%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47D521-E34D-498C-AAE6-0E580AFAC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8" y="2162341"/>
              <a:ext cx="2520359" cy="6998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5689" tIns="47844" rIns="95689" bIns="47844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598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 Engineering</a:t>
              </a:r>
            </a:p>
            <a:p>
              <a:pPr marL="0" marR="0" lvl="0" indent="0" algn="l" defTabSz="91598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46A3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 Narrow"/>
                </a:rPr>
                <a:t>~300 Engineers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C59989-E361-4F71-A2A4-56352E6ADBB2}"/>
                </a:ext>
              </a:extLst>
            </p:cNvPr>
            <p:cNvCxnSpPr/>
            <p:nvPr/>
          </p:nvCxnSpPr>
          <p:spPr bwMode="auto">
            <a:xfrm flipH="1">
              <a:off x="375530" y="2466543"/>
              <a:ext cx="2011680" cy="0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CDB728-8CF3-4226-ABDD-A905961826E6}"/>
                </a:ext>
              </a:extLst>
            </p:cNvPr>
            <p:cNvCxnSpPr/>
            <p:nvPr/>
          </p:nvCxnSpPr>
          <p:spPr bwMode="auto">
            <a:xfrm>
              <a:off x="2384977" y="2468237"/>
              <a:ext cx="335496" cy="293599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B936EB-72E0-4D2F-87AD-A265583C8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324" y="4719591"/>
              <a:ext cx="2205139" cy="6998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5689" tIns="47844" rIns="95689" bIns="47844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598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Mechanical Engineering</a:t>
              </a:r>
            </a:p>
            <a:p>
              <a:pPr marL="0" marR="0" lvl="0" indent="0" algn="l" defTabSz="91598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A3E0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 Narrow"/>
                </a:rPr>
                <a:t>~650 Engineers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4AC2A5-3FA9-4259-AB31-01B705D6481A}"/>
                </a:ext>
              </a:extLst>
            </p:cNvPr>
            <p:cNvCxnSpPr/>
            <p:nvPr/>
          </p:nvCxnSpPr>
          <p:spPr bwMode="auto">
            <a:xfrm flipH="1">
              <a:off x="980233" y="5040458"/>
              <a:ext cx="2194560" cy="0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619860-C73E-493B-BF5F-69BCB317EE4B}"/>
                </a:ext>
              </a:extLst>
            </p:cNvPr>
            <p:cNvCxnSpPr/>
            <p:nvPr/>
          </p:nvCxnSpPr>
          <p:spPr bwMode="auto">
            <a:xfrm flipV="1">
              <a:off x="3162216" y="4848949"/>
              <a:ext cx="394777" cy="191509"/>
            </a:xfrm>
            <a:prstGeom prst="line">
              <a:avLst/>
            </a:prstGeom>
            <a:gradFill rotWithShape="0">
              <a:gsLst>
                <a:gs pos="0">
                  <a:srgbClr val="00A3E0">
                    <a:gamma/>
                    <a:shade val="46275"/>
                    <a:invGamma/>
                  </a:srgbClr>
                </a:gs>
                <a:gs pos="100000">
                  <a:srgbClr val="00A3E0"/>
                </a:gs>
              </a:gsLst>
              <a:lin ang="5400000" scaled="1"/>
            </a:gradFill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5139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6EC4B-FA93-40B3-85A4-58CB17ED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Typical roles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50DA169-14B9-4711-8396-796F1CC97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"/>
          <a:stretch/>
        </p:blipFill>
        <p:spPr bwMode="auto">
          <a:xfrm>
            <a:off x="2234166" y="914399"/>
            <a:ext cx="7723668" cy="508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9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6EC4B-FA93-40B3-85A4-58CB17ED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E-week competition basics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FDA8C-2CB9-495A-ABDA-AF5BFB084D5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400" y="957791"/>
            <a:ext cx="10243459" cy="49424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Compete against other local high schools to create the robot best suited for achieving the defined mission.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Your Lockheed Mentors will guide you through your mission as you learn about: </a:t>
            </a:r>
          </a:p>
          <a:p>
            <a:r>
              <a:rPr lang="en-US" sz="2800" dirty="0"/>
              <a:t>Engineering</a:t>
            </a:r>
          </a:p>
          <a:p>
            <a:r>
              <a:rPr lang="en-US" sz="2800" dirty="0"/>
              <a:t>Teamwork and Collaboration</a:t>
            </a:r>
          </a:p>
          <a:p>
            <a:r>
              <a:rPr lang="en-US" sz="2800" dirty="0"/>
              <a:t>Strategy</a:t>
            </a:r>
          </a:p>
          <a:p>
            <a:r>
              <a:rPr lang="en-US" sz="2800" dirty="0"/>
              <a:t>Financial Constraints</a:t>
            </a:r>
          </a:p>
          <a:p>
            <a:r>
              <a:rPr lang="en-US" sz="2800" dirty="0"/>
              <a:t>Trade Studies</a:t>
            </a:r>
          </a:p>
          <a:p>
            <a:r>
              <a:rPr lang="en-US" sz="2800" dirty="0"/>
              <a:t>Just to name a few! </a:t>
            </a:r>
          </a:p>
        </p:txBody>
      </p:sp>
    </p:spTree>
    <p:extLst>
      <p:ext uri="{BB962C8B-B14F-4D97-AF65-F5344CB8AC3E}">
        <p14:creationId xmlns:p14="http://schemas.microsoft.com/office/powerpoint/2010/main" val="5736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6EC4B-FA93-40B3-85A4-58CB17ED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E-week 2017 competition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C9C80E-3050-467A-97B1-C65DA907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945" y="2516393"/>
            <a:ext cx="3489644" cy="844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206FE0-0AC5-4824-8FE7-D5EDA4AAD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00" y="3661545"/>
            <a:ext cx="4086225" cy="22903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DE2B63-4E8E-41D7-A6CF-88090C547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9" y="1204229"/>
            <a:ext cx="4369292" cy="49146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BD8E88-4F02-4317-BD58-34E6692F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328" y="914399"/>
            <a:ext cx="5804552" cy="107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6EC4B-FA93-40B3-85A4-58CB17ED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E-week 2018 competition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28B74-2453-4674-9DF3-3BABECB8D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57" y="3505200"/>
            <a:ext cx="4696268" cy="2352094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B1951-EDDD-4A94-99A4-5C99B881B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032" y="1073649"/>
            <a:ext cx="2993850" cy="227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A6CE7-AA59-4892-A4C2-C3E64F5F2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881" y="3429000"/>
            <a:ext cx="390144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6EC4B-FA93-40B3-85A4-58CB17ED1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E-week 2019 competition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053D2F-5896-4A72-9801-7113A864DA9B}"/>
              </a:ext>
            </a:extLst>
          </p:cNvPr>
          <p:cNvSpPr txBox="1">
            <a:spLocks/>
          </p:cNvSpPr>
          <p:nvPr/>
        </p:nvSpPr>
        <p:spPr>
          <a:xfrm>
            <a:off x="2628464" y="632267"/>
            <a:ext cx="7159663" cy="108495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/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</a:defRPr>
            </a:lvl6pPr>
            <a:lvl7pPr marL="914400"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</a:defRPr>
            </a:lvl7pPr>
            <a:lvl8pPr marL="1371600"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</a:defRPr>
            </a:lvl8pPr>
            <a:lvl9pPr marL="1828800"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</a:defRPr>
            </a:lvl9pPr>
          </a:lstStyle>
          <a:p>
            <a:pPr algn="ctr"/>
            <a:r>
              <a:rPr lang="en-US" sz="6600" kern="0" dirty="0"/>
              <a:t>Strangest Things</a:t>
            </a:r>
          </a:p>
        </p:txBody>
      </p:sp>
      <p:pic>
        <p:nvPicPr>
          <p:cNvPr id="6" name="Picture 2" descr="Image result for hawkins national laboratory inside">
            <a:extLst>
              <a:ext uri="{FF2B5EF4-FFF2-40B4-BE49-F238E27FC236}">
                <a16:creationId xmlns:a16="http://schemas.microsoft.com/office/drawing/2014/main" id="{3C4A2DDF-D30D-467E-B6E9-07AE20FEC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512" y="1002684"/>
            <a:ext cx="6812280" cy="51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2D8EA-FC64-4D12-AD0A-421B1E644D47}"/>
              </a:ext>
            </a:extLst>
          </p:cNvPr>
          <p:cNvSpPr txBox="1">
            <a:spLocks/>
          </p:cNvSpPr>
          <p:nvPr/>
        </p:nvSpPr>
        <p:spPr>
          <a:xfrm>
            <a:off x="321525" y="1106089"/>
            <a:ext cx="7159663" cy="108495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/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</a:defRPr>
            </a:lvl6pPr>
            <a:lvl7pPr marL="914400"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</a:defRPr>
            </a:lvl7pPr>
            <a:lvl8pPr marL="1371600"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</a:defRPr>
            </a:lvl8pPr>
            <a:lvl9pPr marL="1828800" algn="l" defTabSz="887413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2" charset="0"/>
              </a:defRPr>
            </a:lvl9pPr>
          </a:lstStyle>
          <a:p>
            <a:pPr algn="ctr"/>
            <a:r>
              <a:rPr lang="en-US" sz="6600" kern="0" dirty="0"/>
              <a:t>Strangest Things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6C39F-4F58-4405-9C4D-7DCCB17B04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07" t="19622" r="15753"/>
          <a:stretch/>
        </p:blipFill>
        <p:spPr>
          <a:xfrm>
            <a:off x="7887713" y="3177894"/>
            <a:ext cx="4234693" cy="2876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FD361A-B9D9-4652-A7CD-03916081815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860" y="93883"/>
            <a:ext cx="4216400" cy="28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16">
    <a:dk1>
      <a:srgbClr val="000000"/>
    </a:dk1>
    <a:lt1>
      <a:srgbClr val="000000"/>
    </a:lt1>
    <a:dk2>
      <a:srgbClr val="002F6C"/>
    </a:dk2>
    <a:lt2>
      <a:srgbClr val="FFFFFF"/>
    </a:lt2>
    <a:accent1>
      <a:srgbClr val="00A3E0"/>
    </a:accent1>
    <a:accent2>
      <a:srgbClr val="FFCD00"/>
    </a:accent2>
    <a:accent3>
      <a:srgbClr val="E03C31"/>
    </a:accent3>
    <a:accent4>
      <a:srgbClr val="43B02A"/>
    </a:accent4>
    <a:accent5>
      <a:srgbClr val="833177"/>
    </a:accent5>
    <a:accent6>
      <a:srgbClr val="00968F"/>
    </a:accent6>
    <a:hlink>
      <a:srgbClr val="007396"/>
    </a:hlink>
    <a:folHlink>
      <a:srgbClr val="63666A"/>
    </a:folHlink>
  </a:clrScheme>
  <a:fontScheme name="Office Them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A12442EC16A4687F9EB69BBF446A1" ma:contentTypeVersion="17" ma:contentTypeDescription="Create a new document." ma:contentTypeScope="" ma:versionID="59b04ebdb1c40a4a9fe4e146ea6377f2">
  <xsd:schema xmlns:xsd="http://www.w3.org/2001/XMLSchema" xmlns:xs="http://www.w3.org/2001/XMLSchema" xmlns:p="http://schemas.microsoft.com/office/2006/metadata/properties" xmlns:ns2="a53e0ffd-bd7f-4787-af36-a17e8ef07daf" targetNamespace="http://schemas.microsoft.com/office/2006/metadata/properties" ma:root="true" ma:fieldsID="f0cab584c483060ed95dc0aec73cdd80" ns2:_="">
    <xsd:import namespace="a53e0ffd-bd7f-4787-af36-a17e8ef07daf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KeywordTaxHTField" minOccurs="0"/>
                <xsd:element ref="ns2:SIPLabel" minOccurs="0"/>
                <xsd:element ref="ns2:SIPLabel_ECICountry" minOccurs="0"/>
                <xsd:element ref="ns2:SIPLabel_OCI" minOccurs="0"/>
                <xsd:element ref="ns2:SIPLabel_TPPI" minOccurs="0"/>
                <xsd:element ref="ns2:SIPLabel_Special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3e0ffd-bd7f-4787-af36-a17e8ef07daf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96dff9ff-8753-4738-9a41-1a7cdecf6da8}" ma:internalName="TaxCatchAll" ma:showField="CatchAllData" ma:web="a53e0ffd-bd7f-4787-af36-a17e8ef07d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0" nillable="true" ma:taxonomy="true" ma:internalName="TaxKeywordTaxHTField" ma:taxonomyFieldName="Enterprise_x0020_Keywords" ma:displayName="Enterprise Keywords" ma:fieldId="{23f27201-bee3-471e-b2e7-b64fd8b7ca38}" ma:taxonomyMulti="true" ma:sspId="5f68076a-9896-4f70-850d-4130ed0339a6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IPLabel" ma:index="11" nillable="true" ma:displayName="Sensitive Information Protection (SIP) Label" ma:internalName="SIPLabe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Unrestricted"/>
                    <xsd:enumeration value="Lockheed Martin Proprietary Information (LMPI)"/>
                    <xsd:enumeration value="Export Controlled Information (ECI)"/>
                    <xsd:enumeration value="Attorney-Client Privileged Information and/or Attorney Work Product"/>
                    <xsd:enumeration value="Protected Information"/>
                    <xsd:enumeration value="Personal Information"/>
                    <xsd:enumeration value="Third Party Proprietary Information"/>
                    <xsd:enumeration value="Organizational Conflict of Interest (OCI)"/>
                    <xsd:enumeration value="Specialty Label"/>
                  </xsd:restriction>
                </xsd:simpleType>
              </xsd:element>
            </xsd:sequence>
          </xsd:extension>
        </xsd:complexContent>
      </xsd:complexType>
    </xsd:element>
    <xsd:element name="SIPLabel_ECICountry" ma:index="12" nillable="true" ma:displayName="Export Control Country of Jurisdiction" ma:internalName="SIPLabel_ECICount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United States (US)"/>
                    <xsd:enumeration value="Canada (CA)"/>
                    <xsd:enumeration value="United Kingdom (GB)"/>
                    <xsd:enumeration value="Australia (AU)"/>
                    <xsd:enumeration value="Albania (AL)"/>
                    <xsd:enumeration value="Argentina (AR)"/>
                    <xsd:enumeration value="Bahrain (BH)"/>
                    <xsd:enumeration value="Belgium (BE)"/>
                    <xsd:enumeration value="Brazil (BR)"/>
                    <xsd:enumeration value="China (CN)"/>
                    <xsd:enumeration value="Colombia (CO)"/>
                    <xsd:enumeration value="Croatia (HR)"/>
                    <xsd:enumeration value="Denmark (DK)"/>
                    <xsd:enumeration value="Egypt (EG)"/>
                    <xsd:enumeration value="Finland (FI)"/>
                    <xsd:enumeration value="France (FR)"/>
                    <xsd:enumeration value="Germany (DE)"/>
                    <xsd:enumeration value="Greece (GR)"/>
                    <xsd:enumeration value="Guam (GU)"/>
                    <xsd:enumeration value="Hong Kong (HK)"/>
                    <xsd:enumeration value="India (IN)"/>
                    <xsd:enumeration value="Israel (IL)"/>
                    <xsd:enumeration value="Italy (IT)"/>
                    <xsd:enumeration value="Japan (JP)"/>
                    <xsd:enumeration value="Korea, Republic of (KR)"/>
                    <xsd:enumeration value="Kuwait (KW)"/>
                    <xsd:enumeration value="Malaysia (MY)"/>
                    <xsd:enumeration value="Mauritius (MU)"/>
                    <xsd:enumeration value="Mexico (MX)"/>
                    <xsd:enumeration value="Netherlands (NL)"/>
                    <xsd:enumeration value="New Zealand (NZ)"/>
                    <xsd:enumeration value="Norway (NO)"/>
                    <xsd:enumeration value="Philippines (PH)"/>
                    <xsd:enumeration value="Poland (PL)"/>
                    <xsd:enumeration value="Portugal (PT)"/>
                    <xsd:enumeration value="Puerto Rico (PR)"/>
                    <xsd:enumeration value="Romania (RO)"/>
                    <xsd:enumeration value="Saudi Arabia (SA)"/>
                    <xsd:enumeration value="Singapore (SG)"/>
                    <xsd:enumeration value="South Africa (ZA)"/>
                    <xsd:enumeration value="Spain (ES)"/>
                    <xsd:enumeration value="Sweden (SE)"/>
                    <xsd:enumeration value="Switzerland (CH)"/>
                    <xsd:enumeration value="Taiwan, Province of China (TW)"/>
                    <xsd:enumeration value="Thailand (TH)"/>
                    <xsd:enumeration value="Turkey (TR)"/>
                    <xsd:enumeration value="United Arab Emirates (AE)"/>
                    <xsd:enumeration value="Venezuela (VE)"/>
                    <xsd:enumeration value="Viet Nam (VN)"/>
                  </xsd:restriction>
                </xsd:simpleType>
              </xsd:element>
            </xsd:sequence>
          </xsd:extension>
        </xsd:complexContent>
      </xsd:complexType>
    </xsd:element>
    <xsd:element name="SIPLabel_OCI" ma:index="13" nillable="true" ma:displayName="Organizational Conflict of Interest" ma:internalName="SIPLabel_OCI">
      <xsd:simpleType>
        <xsd:restriction base="dms:Text"/>
      </xsd:simpleType>
    </xsd:element>
    <xsd:element name="SIPLabel_TPPI" ma:index="14" nillable="true" ma:displayName="Third Party" ma:internalName="SIPLabel_TPPI">
      <xsd:simpleType>
        <xsd:restriction base="dms:Text"/>
      </xsd:simpleType>
    </xsd:element>
    <xsd:element name="SIPLabel_Specialty" ma:index="15" nillable="true" ma:displayName="Specialty Label" ma:internalName="SIPLabel_Special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or Official Use Only"/>
                    <xsd:enumeration value="NATO Restricted"/>
                    <xsd:enumeration value="UK OFFICIAL"/>
                    <xsd:enumeration value="UK OFFICIAL-SENSITIVE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53e0ffd-bd7f-4787-af36-a17e8ef07daf">
      <Value>66</Value>
    </TaxCatchAll>
    <SIPLabel_Specialty xmlns="a53e0ffd-bd7f-4787-af36-a17e8ef07daf"/>
    <SIPLabel_TPPI xmlns="a53e0ffd-bd7f-4787-af36-a17e8ef07daf" xsi:nil="true"/>
    <TaxKeywordTaxHTField xmlns="a53e0ffd-bd7f-4787-af36-a17e8ef07daf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Unrestricted</TermName>
          <TermId xmlns="http://schemas.microsoft.com/office/infopath/2007/PartnerControls">70316ec3-66fc-49ab-8e57-7fe1d4753415</TermId>
        </TermInfo>
      </Terms>
    </TaxKeywordTaxHTField>
    <SIPLabel_OCI xmlns="a53e0ffd-bd7f-4787-af36-a17e8ef07daf" xsi:nil="true"/>
    <SIPLabel_ECICountry xmlns="a53e0ffd-bd7f-4787-af36-a17e8ef07daf"/>
    <SIPLabel xmlns="a53e0ffd-bd7f-4787-af36-a17e8ef07daf">
      <Value>Unrestricted</Value>
    </SIPLabe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FB9706-B76A-490D-8F3C-8B157EF0D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3e0ffd-bd7f-4787-af36-a17e8ef07d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99D200-8C76-4381-B149-0ABAA83066DA}">
  <ds:schemaRefs>
    <ds:schemaRef ds:uri="http://schemas.microsoft.com/office/2006/documentManagement/types"/>
    <ds:schemaRef ds:uri="http://purl.org/dc/dcmitype/"/>
    <ds:schemaRef ds:uri="a53e0ffd-bd7f-4787-af36-a17e8ef07daf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5D910FE-BA35-46CD-9006-7B6EAFC627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17400</TotalTime>
  <Words>1032</Words>
  <Application>Microsoft Office PowerPoint</Application>
  <PresentationFormat>Widescreen</PresentationFormat>
  <Paragraphs>190</Paragraphs>
  <Slides>31</Slides>
  <Notes>31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ＭＳ Ｐゴシック</vt:lpstr>
      <vt:lpstr>Agency FB</vt:lpstr>
      <vt:lpstr>Arial</vt:lpstr>
      <vt:lpstr>Arial Narrow</vt:lpstr>
      <vt:lpstr>Calibri</vt:lpstr>
      <vt:lpstr>Calibri Light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Lockheed Martin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Miles, Jean E (US)</dc:creator>
  <cp:keywords>Unrestricted</cp:keywords>
  <cp:lastModifiedBy>Hellmund, Michael K.</cp:lastModifiedBy>
  <cp:revision>296</cp:revision>
  <dcterms:created xsi:type="dcterms:W3CDTF">2017-06-29T19:00:07Z</dcterms:created>
  <dcterms:modified xsi:type="dcterms:W3CDTF">2019-12-17T20:45:58Z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0x010100E7EA12442EC16A4687F9EB69BBF446A1</vt:lpwstr>
  </property>
  <property fmtid="{D5CDD505-2E9C-101B-9397-08002B2CF9AE}" pid="3" name="Enterprise Keywords">
    <vt:lpwstr>66;#Unrestricted|70316ec3-66fc-49ab-8e57-7fe1d4753415</vt:lpwstr>
  </property>
  <property fmtid="{D5CDD505-2E9C-101B-9397-08002B2CF9AE}" pid="4" name="lmss_lock_sip_cache">
    <vt:lpwstr>;#Unrestricted;#~#~#~#~#</vt:lpwstr>
  </property>
  <property fmtid="{D5CDD505-2E9C-101B-9397-08002B2CF9AE}" pid="5" name="office_lock_sip_cache">
    <vt:lpwstr>;#Unrestricted;#~#~#~#~#</vt:lpwstr>
  </property>
  <property fmtid="{D5CDD505-2E9C-101B-9397-08002B2CF9AE}" pid="6" name="sip_cache_lock_id">
    <vt:lpwstr>1783637110747080000000</vt:lpwstr>
  </property>
  <property fmtid="{D5CDD505-2E9C-101B-9397-08002B2CF9AE}" pid="7" name="checkedProgramsCount">
    <vt:i4>0</vt:i4>
  </property>
  <property fmtid="{D5CDD505-2E9C-101B-9397-08002B2CF9AE}" pid="8" name="LM SIP Document Sensitivity">
    <vt:lpwstr/>
  </property>
  <property fmtid="{D5CDD505-2E9C-101B-9397-08002B2CF9AE}" pid="9" name="Document Author">
    <vt:lpwstr>US\e343947</vt:lpwstr>
  </property>
  <property fmtid="{D5CDD505-2E9C-101B-9397-08002B2CF9AE}" pid="10" name="Document Sensitivity">
    <vt:lpwstr>1</vt:lpwstr>
  </property>
  <property fmtid="{D5CDD505-2E9C-101B-9397-08002B2CF9AE}" pid="11" name="ThirdParty">
    <vt:lpwstr/>
  </property>
  <property fmtid="{D5CDD505-2E9C-101B-9397-08002B2CF9AE}" pid="12" name="OCI Restriction">
    <vt:bool>false</vt:bool>
  </property>
  <property fmtid="{D5CDD505-2E9C-101B-9397-08002B2CF9AE}" pid="13" name="OCI Additional Info">
    <vt:lpwstr/>
  </property>
  <property fmtid="{D5CDD505-2E9C-101B-9397-08002B2CF9AE}" pid="14" name="Allow Header Overwrite">
    <vt:bool>true</vt:bool>
  </property>
  <property fmtid="{D5CDD505-2E9C-101B-9397-08002B2CF9AE}" pid="15" name="Allow Footer Overwrite">
    <vt:bool>true</vt:bool>
  </property>
  <property fmtid="{D5CDD505-2E9C-101B-9397-08002B2CF9AE}" pid="16" name="Multiple Selected">
    <vt:lpwstr>-1</vt:lpwstr>
  </property>
  <property fmtid="{D5CDD505-2E9C-101B-9397-08002B2CF9AE}" pid="17" name="SIPLongWording">
    <vt:lpwstr>_x000d_
_x000d_
</vt:lpwstr>
  </property>
  <property fmtid="{D5CDD505-2E9C-101B-9397-08002B2CF9AE}" pid="18" name="ExpCountry">
    <vt:lpwstr/>
  </property>
</Properties>
</file>